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9"/>
  </p:notesMasterIdLst>
  <p:sldIdLst>
    <p:sldId id="322" r:id="rId2"/>
    <p:sldId id="329" r:id="rId3"/>
    <p:sldId id="327" r:id="rId4"/>
    <p:sldId id="323" r:id="rId5"/>
    <p:sldId id="325" r:id="rId6"/>
    <p:sldId id="326" r:id="rId7"/>
    <p:sldId id="328" r:id="rId8"/>
  </p:sldIdLst>
  <p:sldSz cx="9144000" cy="5143500" type="screen16x9"/>
  <p:notesSz cx="6858000" cy="9144000"/>
  <p:embeddedFontLst>
    <p:embeddedFont>
      <p:font typeface="Fira Sans Extra Condensed SemiBold" panose="020B0603050000020004" pitchFamily="34" charset="0"/>
      <p:regular r:id="rId10"/>
      <p:bold r:id="rId11"/>
      <p:italic r:id="rId12"/>
      <p:boldItalic r:id="rId13"/>
    </p:embeddedFont>
    <p:embeddedFont>
      <p:font typeface="Open Sans" panose="020B0606030504020204" pitchFamily="34" charset="0"/>
      <p:regular r:id="rId14"/>
      <p:bold r:id="rId15"/>
      <p:italic r:id="rId16"/>
      <p:boldItalic r:id="rId17"/>
    </p:embeddedFont>
    <p:embeddedFont>
      <p:font typeface="Roboto" panose="02000000000000000000" pitchFamily="2" charset="0"/>
      <p:regular r:id="rId18"/>
      <p:bold r:id="rId19"/>
      <p:italic r:id="rId20"/>
      <p:boldItalic r:id="rId21"/>
    </p:embeddedFont>
    <p:embeddedFont>
      <p:font typeface="verdana" panose="020B0604030504040204" pitchFamily="34"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EF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2D1A1BF-1DED-4CA6-AF51-4C6C89F39F1E}">
  <a:tblStyle styleId="{32D1A1BF-1DED-4CA6-AF51-4C6C89F39F1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959"/>
    <p:restoredTop sz="82993"/>
  </p:normalViewPr>
  <p:slideViewPr>
    <p:cSldViewPr snapToGrid="0">
      <p:cViewPr varScale="1">
        <p:scale>
          <a:sx n="140" d="100"/>
          <a:sy n="140" d="100"/>
        </p:scale>
        <p:origin x="193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5"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font" Target="fonts/font11.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24"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font" Target="fonts/font6.fntdata"/><Relationship Id="rId23" Type="http://schemas.openxmlformats.org/officeDocument/2006/relationships/font" Target="fonts/font14.fntdata"/><Relationship Id="rId28" Type="http://schemas.openxmlformats.org/officeDocument/2006/relationships/theme" Target="theme/theme1.xml"/><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 Id="rId22" Type="http://schemas.openxmlformats.org/officeDocument/2006/relationships/font" Target="fonts/font13.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pace.com/the-carrington-event"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space.com/sunspots-formation-discovery-observation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pace.com/18853-spacex.html"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space.com/17683-earth-atmosphere.html" TargetMode="External"/><Relationship Id="rId5" Type="http://schemas.openxmlformats.org/officeDocument/2006/relationships/hyperlink" Target="https://www.space.com/spacex-starlink-satellites.html" TargetMode="External"/><Relationship Id="rId4" Type="http://schemas.openxmlformats.org/officeDocument/2006/relationships/hyperlink" Target="https://www.space.com/spacex-starlink-satellites-lost-geomagnetic-stor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e5e281729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1e5e281729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Divide students into four groups – each group is assigned one “year” to investigate what space weather events happened that year (</a:t>
            </a:r>
            <a:r>
              <a:rPr lang="en-GB" dirty="0" err="1"/>
              <a:t>theres</a:t>
            </a:r>
            <a:r>
              <a:rPr lang="en-GB" dirty="0"/>
              <a:t> a famous event in each)</a:t>
            </a:r>
            <a:endParaRPr dirty="0"/>
          </a:p>
        </p:txBody>
      </p:sp>
    </p:spTree>
    <p:extLst>
      <p:ext uri="{BB962C8B-B14F-4D97-AF65-F5344CB8AC3E}">
        <p14:creationId xmlns:p14="http://schemas.microsoft.com/office/powerpoint/2010/main" val="2808004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latin typeface="+mn-lt"/>
              </a:rPr>
              <a:t>After each group presents their own investigations you can show them the Carrington event!</a:t>
            </a:r>
          </a:p>
          <a:p>
            <a:pPr marL="158750" indent="0">
              <a:buNone/>
            </a:pPr>
            <a:endParaRPr lang="en-US" dirty="0">
              <a:latin typeface="+mn-lt"/>
            </a:endParaRPr>
          </a:p>
          <a:p>
            <a:pPr marL="457200" indent="-298450"/>
            <a:r>
              <a:rPr lang="en-US" dirty="0">
                <a:latin typeface="+mn-lt"/>
              </a:rPr>
              <a:t>The 1859 event is the largest documented impact of a solar storm on Earth. It is an example of what in weather forecasting is called a 1 in 100 year event (</a:t>
            </a:r>
            <a:r>
              <a:rPr lang="en-US" sz="1100" b="0" i="0" kern="1200" dirty="0">
                <a:solidFill>
                  <a:schemeClr val="tx1"/>
                </a:solidFill>
                <a:effectLst/>
                <a:latin typeface="+mn-lt"/>
                <a:ea typeface="+mn-ea"/>
                <a:cs typeface="+mn-cs"/>
              </a:rPr>
              <a:t>that statistically has a </a:t>
            </a:r>
            <a:r>
              <a:rPr lang="en-US" sz="1100" b="1" i="0" kern="1200" dirty="0">
                <a:solidFill>
                  <a:schemeClr val="tx1"/>
                </a:solidFill>
                <a:effectLst/>
                <a:latin typeface="+mn-lt"/>
                <a:ea typeface="+mn-ea"/>
                <a:cs typeface="+mn-cs"/>
              </a:rPr>
              <a:t>1</a:t>
            </a:r>
            <a:r>
              <a:rPr lang="en-US" sz="1100" b="0" i="0" kern="1200" dirty="0">
                <a:solidFill>
                  <a:schemeClr val="tx1"/>
                </a:solidFill>
                <a:effectLst/>
                <a:latin typeface="+mn-lt"/>
                <a:ea typeface="+mn-ea"/>
                <a:cs typeface="+mn-cs"/>
              </a:rPr>
              <a:t>-percent chance of occurring in any given </a:t>
            </a:r>
            <a:r>
              <a:rPr lang="en-US" sz="1100" b="1" i="0" kern="1200" dirty="0">
                <a:solidFill>
                  <a:schemeClr val="tx1"/>
                </a:solidFill>
                <a:effectLst/>
                <a:latin typeface="+mn-lt"/>
                <a:ea typeface="+mn-ea"/>
                <a:cs typeface="+mn-cs"/>
              </a:rPr>
              <a:t>year</a:t>
            </a:r>
            <a:r>
              <a:rPr lang="en-US" sz="1100" b="0" i="0" kern="1200" dirty="0">
                <a:solidFill>
                  <a:schemeClr val="tx1"/>
                </a:solidFill>
                <a:effectLst/>
                <a:latin typeface="+mn-lt"/>
                <a:ea typeface="+mn-ea"/>
                <a:cs typeface="+mn-cs"/>
              </a:rPr>
              <a:t>)</a:t>
            </a:r>
            <a:endParaRPr lang="en-US" sz="1100" b="0" i="0" u="none" strike="noStrike" kern="1200" dirty="0">
              <a:solidFill>
                <a:srgbClr val="000000"/>
              </a:solidFill>
              <a:effectLst/>
              <a:latin typeface="+mn-lt"/>
              <a:ea typeface="+mn-ea"/>
              <a:cs typeface="+mn-cs"/>
            </a:endParaRPr>
          </a:p>
          <a:p>
            <a:pPr marL="457200" indent="-298450"/>
            <a:r>
              <a:rPr lang="en-IE" b="0" i="0" u="none" strike="noStrike" dirty="0">
                <a:solidFill>
                  <a:srgbClr val="333333"/>
                </a:solidFill>
                <a:effectLst/>
                <a:latin typeface="+mn-lt"/>
              </a:rPr>
              <a:t>The </a:t>
            </a:r>
            <a:r>
              <a:rPr lang="en-IE" b="0" i="0" u="none" strike="noStrike" dirty="0">
                <a:solidFill>
                  <a:srgbClr val="AFC3E9"/>
                </a:solidFill>
                <a:effectLst/>
                <a:latin typeface="+mn-lt"/>
                <a:hlinkClick r:id="rId3"/>
              </a:rPr>
              <a:t>Carrington Event</a:t>
            </a:r>
            <a:r>
              <a:rPr lang="en-IE" b="0" i="0" u="none" strike="noStrike" dirty="0">
                <a:solidFill>
                  <a:srgbClr val="333333"/>
                </a:solidFill>
                <a:effectLst/>
                <a:latin typeface="+mn-lt"/>
              </a:rPr>
              <a:t> of 1859 was the first documented event of a solar flare impacting Earth. It is named after Richard Carrington, the solar astronomer who witnessed the event through his private observatory telescope and sketched the sun's </a:t>
            </a:r>
            <a:r>
              <a:rPr lang="en-IE" b="0" i="0" u="none" strike="noStrike" dirty="0">
                <a:solidFill>
                  <a:srgbClr val="AFC3E9"/>
                </a:solidFill>
                <a:effectLst/>
                <a:latin typeface="+mn-lt"/>
                <a:hlinkClick r:id="rId4"/>
              </a:rPr>
              <a:t>sunspots</a:t>
            </a:r>
            <a:r>
              <a:rPr lang="en-IE" b="0" i="0" u="none" strike="noStrike" dirty="0">
                <a:solidFill>
                  <a:srgbClr val="333333"/>
                </a:solidFill>
                <a:effectLst/>
                <a:latin typeface="+mn-lt"/>
              </a:rPr>
              <a:t> at the time (top image). </a:t>
            </a:r>
          </a:p>
          <a:p>
            <a:pPr marL="457200" indent="-298450"/>
            <a:r>
              <a:rPr lang="en-IE" b="0" i="0" u="none" strike="noStrike" dirty="0">
                <a:solidFill>
                  <a:srgbClr val="333333"/>
                </a:solidFill>
                <a:effectLst/>
                <a:latin typeface="+mn-lt"/>
              </a:rPr>
              <a:t>The Carrington solar storm event sparked major aurora displays that were visible as far south as the Caribbean (image below). It also caused severe interruptions in global telegraph communications, even shocking some telegraph operators and sparking fires when discharges from the lines ignited telegraph paper. </a:t>
            </a:r>
          </a:p>
          <a:p>
            <a:pPr marL="457200" indent="-298450"/>
            <a:r>
              <a:rPr lang="en-IE" b="0" i="0" u="none" strike="noStrike" dirty="0">
                <a:solidFill>
                  <a:srgbClr val="333333"/>
                </a:solidFill>
                <a:effectLst/>
                <a:latin typeface="+mn-lt"/>
              </a:rPr>
              <a:t>The impacts if a storm of this size today would definitely eclipse any of the examples the students have studied! See table of </a:t>
            </a:r>
            <a:r>
              <a:rPr lang="en-IE" b="0" i="0" u="none" strike="noStrike" dirty="0">
                <a:solidFill>
                  <a:srgbClr val="000066"/>
                </a:solidFill>
                <a:effectLst/>
                <a:latin typeface="verdana" panose="020B0604030504040204" pitchFamily="34" charset="0"/>
              </a:rPr>
              <a:t>Disturbance Storm Time Index (</a:t>
            </a:r>
            <a:r>
              <a:rPr lang="en-IE" b="0" i="0" u="none" strike="noStrike" dirty="0">
                <a:solidFill>
                  <a:srgbClr val="363636"/>
                </a:solidFill>
                <a:effectLst/>
                <a:latin typeface="verdana" panose="020B0604030504040204" pitchFamily="34" charset="0"/>
              </a:rPr>
              <a:t>index of magnetic activity on Earth</a:t>
            </a:r>
            <a:r>
              <a:rPr lang="en-IE" b="0" i="0" u="none" strike="noStrike" dirty="0">
                <a:solidFill>
                  <a:srgbClr val="000066"/>
                </a:solidFill>
                <a:effectLst/>
                <a:latin typeface="verdana" panose="020B0604030504040204" pitchFamily="34" charset="0"/>
              </a:rPr>
              <a:t>) – hard to know how strong the storm was but the guessed range is much larger than a normal day or the 2003 or 1989 storms!</a:t>
            </a:r>
          </a:p>
          <a:p>
            <a:pPr marL="158750" indent="0" algn="l" fontAlgn="base">
              <a:buNone/>
            </a:pPr>
            <a:endParaRPr lang="en-IE" dirty="0">
              <a:latin typeface="+mn-lt"/>
            </a:endParaRPr>
          </a:p>
          <a:p>
            <a:pPr marL="158750" indent="0">
              <a:buNone/>
            </a:pPr>
            <a:endParaRPr lang="en-US" dirty="0">
              <a:latin typeface="+mn-lt"/>
            </a:endParaRPr>
          </a:p>
          <a:p>
            <a:pPr marL="158750" indent="0">
              <a:buNone/>
            </a:pPr>
            <a:endParaRPr lang="en-US" dirty="0">
              <a:latin typeface="+mn-lt"/>
            </a:endParaRPr>
          </a:p>
        </p:txBody>
      </p:sp>
    </p:spTree>
    <p:extLst>
      <p:ext uri="{BB962C8B-B14F-4D97-AF65-F5344CB8AC3E}">
        <p14:creationId xmlns:p14="http://schemas.microsoft.com/office/powerpoint/2010/main" val="2910130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e5e281729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1e5e281729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base" latinLnBrk="0" hangingPunct="1">
              <a:lnSpc>
                <a:spcPct val="100000"/>
              </a:lnSpc>
              <a:spcBef>
                <a:spcPts val="0"/>
              </a:spcBef>
              <a:spcAft>
                <a:spcPts val="0"/>
              </a:spcAft>
              <a:buClr>
                <a:srgbClr val="000000"/>
              </a:buClr>
              <a:buSzPts val="1100"/>
              <a:buFont typeface="Arial"/>
              <a:buNone/>
              <a:tabLst/>
              <a:defRPr/>
            </a:pPr>
            <a:r>
              <a:rPr lang="en-IE" b="0" i="0" u="none" strike="noStrike" dirty="0">
                <a:solidFill>
                  <a:srgbClr val="333333"/>
                </a:solidFill>
                <a:effectLst/>
                <a:latin typeface="+mn-lt"/>
              </a:rPr>
              <a:t>The Halloween storms occurred during a time in the solar cycle when solar activity should be relatively quiet — about two to three years after the solar maximum. </a:t>
            </a:r>
          </a:p>
          <a:p>
            <a:pPr marL="158750" marR="0" lvl="0" indent="0" algn="l" defTabSz="914400" rtl="0" eaLnBrk="1" fontAlgn="base" latinLnBrk="0" hangingPunct="1">
              <a:lnSpc>
                <a:spcPct val="100000"/>
              </a:lnSpc>
              <a:spcBef>
                <a:spcPts val="0"/>
              </a:spcBef>
              <a:spcAft>
                <a:spcPts val="0"/>
              </a:spcAft>
              <a:buClr>
                <a:srgbClr val="000000"/>
              </a:buClr>
              <a:buSzPts val="1100"/>
              <a:buFont typeface="Arial"/>
              <a:buNone/>
              <a:tabLst/>
              <a:defRPr/>
            </a:pPr>
            <a:r>
              <a:rPr lang="en-IE" b="0" i="0" u="none" strike="noStrike" dirty="0">
                <a:solidFill>
                  <a:srgbClr val="333333"/>
                </a:solidFill>
                <a:effectLst/>
                <a:latin typeface="+mn-lt"/>
              </a:rPr>
              <a:t>The 1859 event occurred at the height of solar minimum!</a:t>
            </a:r>
          </a:p>
          <a:p>
            <a:pPr marL="158750" marR="0" lvl="0" indent="0" algn="l" defTabSz="914400" rtl="0" eaLnBrk="1" fontAlgn="base" latinLnBrk="0" hangingPunct="1">
              <a:lnSpc>
                <a:spcPct val="100000"/>
              </a:lnSpc>
              <a:spcBef>
                <a:spcPts val="0"/>
              </a:spcBef>
              <a:spcAft>
                <a:spcPts val="0"/>
              </a:spcAft>
              <a:buClr>
                <a:srgbClr val="000000"/>
              </a:buClr>
              <a:buSzPts val="1100"/>
              <a:buFont typeface="Arial"/>
              <a:buNone/>
              <a:tabLst/>
              <a:defRPr/>
            </a:pPr>
            <a:endParaRPr lang="en-IE" b="0" i="0" u="none" strike="noStrike" dirty="0">
              <a:solidFill>
                <a:srgbClr val="333333"/>
              </a:solidFill>
              <a:effectLst/>
              <a:latin typeface="+mn-lt"/>
            </a:endParaRPr>
          </a:p>
        </p:txBody>
      </p:sp>
    </p:spTree>
    <p:extLst>
      <p:ext uri="{BB962C8B-B14F-4D97-AF65-F5344CB8AC3E}">
        <p14:creationId xmlns:p14="http://schemas.microsoft.com/office/powerpoint/2010/main" val="3251243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e5e281729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1e5e281729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fontAlgn="base">
              <a:buNone/>
            </a:pPr>
            <a:r>
              <a:rPr lang="en-IE" b="0" i="0" u="none" strike="noStrike" dirty="0">
                <a:solidFill>
                  <a:srgbClr val="333333"/>
                </a:solidFill>
                <a:effectLst/>
                <a:latin typeface="+mn-lt"/>
                <a:cs typeface="Arial" panose="020B0604020202020204" pitchFamily="34" charset="0"/>
              </a:rPr>
              <a:t>Each slide provide some extra information on the different events in case the students don’t get them all</a:t>
            </a:r>
          </a:p>
          <a:p>
            <a:pPr marL="158750" indent="0" algn="l" fontAlgn="base">
              <a:buNone/>
            </a:pPr>
            <a:endParaRPr lang="en-IE" b="0" i="0" u="none" strike="noStrike" dirty="0">
              <a:solidFill>
                <a:srgbClr val="333333"/>
              </a:solidFill>
              <a:effectLst/>
              <a:latin typeface="+mn-lt"/>
              <a:cs typeface="Arial" panose="020B0604020202020204" pitchFamily="34" charset="0"/>
            </a:endParaRPr>
          </a:p>
          <a:p>
            <a:pPr marL="457200" indent="-298450" algn="l" fontAlgn="base"/>
            <a:r>
              <a:rPr lang="en-IE" b="0" i="0" u="none" strike="noStrike" dirty="0">
                <a:solidFill>
                  <a:srgbClr val="333333"/>
                </a:solidFill>
                <a:effectLst/>
                <a:latin typeface="+mn-lt"/>
                <a:cs typeface="Arial" panose="020B0604020202020204" pitchFamily="34" charset="0"/>
              </a:rPr>
              <a:t>In March 1989, a powerful geomagnetic storm caused a power blackout in Canada that left six million people without electricity for nine hours. The storm disrupted electric power transmission from the Hydro Québec generating station and even melted some power transformers in New Jersey (pictures above). </a:t>
            </a:r>
          </a:p>
          <a:p>
            <a:pPr marL="457200" indent="-298450" algn="l" fontAlgn="base"/>
            <a:r>
              <a:rPr lang="en-IE" b="0" i="0" u="none" strike="noStrike" dirty="0">
                <a:solidFill>
                  <a:srgbClr val="333333"/>
                </a:solidFill>
                <a:effectLst/>
                <a:latin typeface="+mn-lt"/>
                <a:cs typeface="Arial" panose="020B0604020202020204" pitchFamily="34" charset="0"/>
              </a:rPr>
              <a:t>It also caused communications blackouts and </a:t>
            </a:r>
            <a:r>
              <a:rPr lang="en-IE" b="0" i="0" u="none" strike="noStrike" dirty="0">
                <a:solidFill>
                  <a:srgbClr val="333333"/>
                </a:solidFill>
                <a:effectLst/>
                <a:latin typeface="+mn-lt"/>
              </a:rPr>
              <a:t>the loss of positional knowledge for over 1,000 space objects for nearly a week. </a:t>
            </a:r>
          </a:p>
          <a:p>
            <a:pPr marL="457200" indent="-298450" algn="l" fontAlgn="base"/>
            <a:r>
              <a:rPr lang="en-IE" b="0" i="0" u="none" strike="noStrike" dirty="0">
                <a:solidFill>
                  <a:srgbClr val="333333"/>
                </a:solidFill>
                <a:effectLst/>
                <a:latin typeface="+mn-lt"/>
              </a:rPr>
              <a:t>It also temporarily affected sensors on a fuel tank on the Space Shuttle Discovery. During the storm, astronauts on the International Space Station had to shelter in the furthest interior to shield themselves, but still reported seeing flashes with their eyes closed.</a:t>
            </a:r>
          </a:p>
        </p:txBody>
      </p:sp>
    </p:spTree>
    <p:extLst>
      <p:ext uri="{BB962C8B-B14F-4D97-AF65-F5344CB8AC3E}">
        <p14:creationId xmlns:p14="http://schemas.microsoft.com/office/powerpoint/2010/main" val="486483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e5e281729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1e5e281729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dirty="0">
                <a:latin typeface="+mn-lt"/>
              </a:rPr>
              <a:t>Famously known as the Halloween storms as it was over that period in 2003!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IE" b="0" i="0" u="none" strike="noStrike" dirty="0">
                <a:solidFill>
                  <a:srgbClr val="333333"/>
                </a:solidFill>
                <a:effectLst/>
                <a:latin typeface="+mn-lt"/>
              </a:rPr>
              <a:t>These solar storms caused aircraft to be re-routed, affected satellite systems and caused power outages in Sweden. During the height of the storms about 10% of the active operational satellite fleet – almost 50 satellites – reported anomalies, including one total loss and 10 cases of loss of operational service for more than a day. GPS systems were seriously affected including those used for surveying, deep-sea and land drilling, and some airline flights.</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IE" b="0" i="0" u="none" strike="noStrike" dirty="0">
                <a:solidFill>
                  <a:srgbClr val="333333"/>
                </a:solidFill>
                <a:effectLst/>
                <a:latin typeface="+mn-lt"/>
              </a:rPr>
              <a:t>One particular flare was so intense it overwhelmed the spacecraft sensor measuring it on the Solar and </a:t>
            </a:r>
            <a:r>
              <a:rPr lang="en-IE" b="0" i="0" u="none" strike="noStrike" dirty="0" err="1">
                <a:solidFill>
                  <a:srgbClr val="333333"/>
                </a:solidFill>
                <a:effectLst/>
                <a:latin typeface="+mn-lt"/>
              </a:rPr>
              <a:t>Heliospheric</a:t>
            </a:r>
            <a:r>
              <a:rPr lang="en-IE" b="0" i="0" u="none" strike="noStrike" dirty="0">
                <a:solidFill>
                  <a:srgbClr val="333333"/>
                </a:solidFill>
                <a:effectLst/>
                <a:latin typeface="+mn-lt"/>
              </a:rPr>
              <a:t> Observatory (SOHO – images from it on screen) spacecraft and it temporarily failed during the storm!</a:t>
            </a:r>
          </a:p>
        </p:txBody>
      </p:sp>
    </p:spTree>
    <p:extLst>
      <p:ext uri="{BB962C8B-B14F-4D97-AF65-F5344CB8AC3E}">
        <p14:creationId xmlns:p14="http://schemas.microsoft.com/office/powerpoint/2010/main" val="2162951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1e5e281729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1e5e281729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IE" i="0" dirty="0">
                <a:solidFill>
                  <a:srgbClr val="151617"/>
                </a:solidFill>
                <a:effectLst/>
                <a:latin typeface="+mn-lt"/>
              </a:rPr>
              <a:t>During 4–10 September 2017 a ”trio” of natural hazards occurred all at once in the Gulf of Mexico. Three hurricanes hit one after the other (Katja, Jose, and Irma) and there were also two major earthquakes and multiple large solar flares.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IE" i="0" dirty="0">
                <a:solidFill>
                  <a:srgbClr val="151617"/>
                </a:solidFill>
                <a:effectLst/>
                <a:latin typeface="+mn-lt"/>
              </a:rPr>
              <a:t>The conjunction of these natural phenomena were close to creating a worst-case scenario in terms of civil protection reaction.</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IE" dirty="0">
                <a:latin typeface="+mn-lt"/>
              </a:rPr>
              <a:t>The solar flares caused a </a:t>
            </a:r>
            <a:r>
              <a:rPr lang="en-IE" b="0" i="0" u="none" strike="noStrike" dirty="0">
                <a:solidFill>
                  <a:srgbClr val="464646"/>
                </a:solidFill>
                <a:effectLst/>
                <a:latin typeface="Arial" panose="020B0604020202020204" pitchFamily="34" charset="0"/>
              </a:rPr>
              <a:t>strong radio blackout over most the sunlit side of Earth (top right plot – red is bad!), including the area of the hurricanes and earthquakes! High frequency </a:t>
            </a:r>
            <a:r>
              <a:rPr lang="en-IE" b="0" i="0" u="none" strike="noStrike" dirty="0">
                <a:solidFill>
                  <a:srgbClr val="1C1D1E"/>
                </a:solidFill>
                <a:effectLst/>
                <a:latin typeface="Open Sans" panose="020F0502020204030204" pitchFamily="34" charset="0"/>
              </a:rPr>
              <a:t>radio blackouts caused by the flares disrupted emergency communications vital to recovery efforts following Hurricane Irma.</a:t>
            </a:r>
            <a:endParaRPr dirty="0">
              <a:latin typeface="+mn-lt"/>
            </a:endParaRPr>
          </a:p>
        </p:txBody>
      </p:sp>
    </p:spTree>
    <p:extLst>
      <p:ext uri="{BB962C8B-B14F-4D97-AF65-F5344CB8AC3E}">
        <p14:creationId xmlns:p14="http://schemas.microsoft.com/office/powerpoint/2010/main" val="2138560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98450" fontAlgn="base"/>
            <a:r>
              <a:rPr lang="en-IE" dirty="0">
                <a:effectLst/>
                <a:latin typeface="+mn-lt"/>
              </a:rPr>
              <a:t>In February 2022, </a:t>
            </a:r>
            <a:r>
              <a:rPr lang="en-IE" u="none" strike="noStrike" dirty="0">
                <a:solidFill>
                  <a:srgbClr val="AFC3E9"/>
                </a:solidFill>
                <a:effectLst/>
                <a:latin typeface="+mn-lt"/>
                <a:hlinkClick r:id="rId3"/>
              </a:rPr>
              <a:t>SpaceX</a:t>
            </a:r>
            <a:r>
              <a:rPr lang="en-IE" dirty="0">
                <a:effectLst/>
                <a:latin typeface="+mn-lt"/>
              </a:rPr>
              <a:t> witnessed the destructive power of the sun when a geomagnetic storm </a:t>
            </a:r>
            <a:r>
              <a:rPr lang="en-IE" u="none" strike="noStrike" dirty="0">
                <a:solidFill>
                  <a:srgbClr val="AFC3E9"/>
                </a:solidFill>
                <a:effectLst/>
                <a:latin typeface="+mn-lt"/>
                <a:hlinkClick r:id="rId4"/>
              </a:rPr>
              <a:t>destroyed up to 40 Starlink satellites</a:t>
            </a:r>
            <a:r>
              <a:rPr lang="en-IE" dirty="0">
                <a:effectLst/>
                <a:latin typeface="+mn-lt"/>
              </a:rPr>
              <a:t> worth over $50 million shortly after deployment.</a:t>
            </a:r>
          </a:p>
          <a:p>
            <a:pPr marL="457200" indent="-298450" fontAlgn="base"/>
            <a:r>
              <a:rPr lang="en-IE" u="none" strike="noStrike" dirty="0">
                <a:solidFill>
                  <a:srgbClr val="AFC3E9"/>
                </a:solidFill>
                <a:effectLst/>
                <a:latin typeface="+mn-lt"/>
                <a:hlinkClick r:id="rId5"/>
              </a:rPr>
              <a:t>Starlink</a:t>
            </a:r>
            <a:r>
              <a:rPr lang="en-IE" dirty="0">
                <a:effectLst/>
                <a:latin typeface="+mn-lt"/>
              </a:rPr>
              <a:t> satellites (and other low-Earth orbit satellites) are particularly vulnerable to geomagnetic storms because they are released into very low-altitude orbits (between 60 and 120 miles (100 to 200 km), and they rely on onboard engines to overcome the force of drag, raising themselves to a final altitude of about 350 miles (550 km). </a:t>
            </a:r>
          </a:p>
          <a:p>
            <a:pPr marL="457200" indent="-298450" fontAlgn="base"/>
            <a:r>
              <a:rPr lang="en-IE" dirty="0">
                <a:effectLst/>
                <a:latin typeface="+mn-lt"/>
              </a:rPr>
              <a:t>During a geomagnetic storm, </a:t>
            </a:r>
            <a:r>
              <a:rPr lang="en-IE" u="none" strike="noStrike" dirty="0">
                <a:solidFill>
                  <a:srgbClr val="AFC3E9"/>
                </a:solidFill>
                <a:effectLst/>
                <a:latin typeface="+mn-lt"/>
                <a:hlinkClick r:id="rId6"/>
              </a:rPr>
              <a:t>Earth's atmosphere</a:t>
            </a:r>
            <a:r>
              <a:rPr lang="en-IE" dirty="0">
                <a:effectLst/>
                <a:latin typeface="+mn-lt"/>
              </a:rPr>
              <a:t> absorbs energy from the storms, heats up and expands upwards, leading to a significantly denser thermosphere that extends from about 50 miles (80 km) to approximately 600 miles (1,000 km) above the Earth's surface. A denser thermosphere means more drag which can be an issue for satellites. </a:t>
            </a:r>
          </a:p>
          <a:p>
            <a:pPr marL="457200" indent="-298450" fontAlgn="base"/>
            <a:r>
              <a:rPr lang="en-IE" dirty="0">
                <a:effectLst/>
                <a:latin typeface="+mn-lt"/>
              </a:rPr>
              <a:t>This is what happened in </a:t>
            </a:r>
            <a:r>
              <a:rPr lang="en-IE">
                <a:effectLst/>
                <a:latin typeface="+mn-lt"/>
              </a:rPr>
              <a:t>February 2022 when </a:t>
            </a:r>
            <a:r>
              <a:rPr lang="en-IE" dirty="0">
                <a:effectLst/>
                <a:latin typeface="+mn-lt"/>
              </a:rPr>
              <a:t>the batch of recently released </a:t>
            </a:r>
            <a:r>
              <a:rPr lang="en-IE" dirty="0" err="1">
                <a:effectLst/>
                <a:latin typeface="+mn-lt"/>
              </a:rPr>
              <a:t>Starlink</a:t>
            </a:r>
            <a:r>
              <a:rPr lang="en-IE" dirty="0">
                <a:effectLst/>
                <a:latin typeface="+mn-lt"/>
              </a:rPr>
              <a:t> satellites failed to overcome the increased drag caused by the geomagnetic storm and began to fall back to Earth, eventually burning up in the atmosphere. </a:t>
            </a:r>
            <a:br>
              <a:rPr lang="en-IE" dirty="0">
                <a:effectLst/>
                <a:latin typeface="+mn-lt"/>
              </a:rPr>
            </a:br>
            <a:endParaRPr lang="en-IE" dirty="0">
              <a:effectLst/>
              <a:latin typeface="+mn-lt"/>
            </a:endParaRPr>
          </a:p>
          <a:p>
            <a:pPr marL="158750" indent="0">
              <a:buNone/>
            </a:pPr>
            <a:endParaRPr lang="en-US" dirty="0">
              <a:latin typeface="+mn-lt"/>
            </a:endParaRPr>
          </a:p>
        </p:txBody>
      </p:sp>
    </p:spTree>
    <p:extLst>
      <p:ext uri="{BB962C8B-B14F-4D97-AF65-F5344CB8AC3E}">
        <p14:creationId xmlns:p14="http://schemas.microsoft.com/office/powerpoint/2010/main" val="2220205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 name="Google Shape;13;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 name="Google Shape;16;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7" name="Google Shape;17;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 name="Google Shape;27;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8" name="Google Shape;28;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1" name="Google Shape;31;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3" name="Google Shape;43;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44" name="Google Shape;44;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1pPr>
            <a:lvl2pPr lvl="1" rtl="0">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2pPr>
            <a:lvl3pPr lvl="2" rtl="0">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3pPr>
            <a:lvl4pPr lvl="3" rtl="0">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4pPr>
            <a:lvl5pPr lvl="4" rtl="0">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5pPr>
            <a:lvl6pPr lvl="5" rtl="0">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6pPr>
            <a:lvl7pPr lvl="6" rtl="0">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7pPr>
            <a:lvl8pPr lvl="7" rtl="0">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8pPr>
            <a:lvl9pPr lvl="8" rtl="0">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00000"/>
              </a:lnSpc>
              <a:spcBef>
                <a:spcPts val="0"/>
              </a:spcBef>
              <a:spcAft>
                <a:spcPts val="0"/>
              </a:spcAft>
              <a:buSzPts val="1800"/>
              <a:buFont typeface="Roboto"/>
              <a:buChar char="●"/>
              <a:defRPr sz="1800">
                <a:latin typeface="Roboto"/>
                <a:ea typeface="Roboto"/>
                <a:cs typeface="Roboto"/>
                <a:sym typeface="Roboto"/>
              </a:defRPr>
            </a:lvl1pPr>
            <a:lvl2pPr marL="914400" lvl="1" indent="-317500" rtl="0">
              <a:lnSpc>
                <a:spcPct val="100000"/>
              </a:lnSpc>
              <a:spcBef>
                <a:spcPts val="1600"/>
              </a:spcBef>
              <a:spcAft>
                <a:spcPts val="0"/>
              </a:spcAft>
              <a:buSzPts val="1400"/>
              <a:buFont typeface="Roboto"/>
              <a:buChar char="○"/>
              <a:defRPr>
                <a:latin typeface="Roboto"/>
                <a:ea typeface="Roboto"/>
                <a:cs typeface="Roboto"/>
                <a:sym typeface="Roboto"/>
              </a:defRPr>
            </a:lvl2pPr>
            <a:lvl3pPr marL="1371600" lvl="2" indent="-317500" rtl="0">
              <a:lnSpc>
                <a:spcPct val="100000"/>
              </a:lnSpc>
              <a:spcBef>
                <a:spcPts val="1600"/>
              </a:spcBef>
              <a:spcAft>
                <a:spcPts val="0"/>
              </a:spcAft>
              <a:buSzPts val="1400"/>
              <a:buFont typeface="Roboto"/>
              <a:buChar char="■"/>
              <a:defRPr>
                <a:latin typeface="Roboto"/>
                <a:ea typeface="Roboto"/>
                <a:cs typeface="Roboto"/>
                <a:sym typeface="Roboto"/>
              </a:defRPr>
            </a:lvl3pPr>
            <a:lvl4pPr marL="1828800" lvl="3" indent="-317500" rtl="0">
              <a:lnSpc>
                <a:spcPct val="100000"/>
              </a:lnSpc>
              <a:spcBef>
                <a:spcPts val="1600"/>
              </a:spcBef>
              <a:spcAft>
                <a:spcPts val="0"/>
              </a:spcAft>
              <a:buSzPts val="1400"/>
              <a:buFont typeface="Roboto"/>
              <a:buChar char="●"/>
              <a:defRPr>
                <a:latin typeface="Roboto"/>
                <a:ea typeface="Roboto"/>
                <a:cs typeface="Roboto"/>
                <a:sym typeface="Roboto"/>
              </a:defRPr>
            </a:lvl4pPr>
            <a:lvl5pPr marL="2286000" lvl="4" indent="-317500" rtl="0">
              <a:lnSpc>
                <a:spcPct val="100000"/>
              </a:lnSpc>
              <a:spcBef>
                <a:spcPts val="1600"/>
              </a:spcBef>
              <a:spcAft>
                <a:spcPts val="0"/>
              </a:spcAft>
              <a:buSzPts val="1400"/>
              <a:buFont typeface="Roboto"/>
              <a:buChar char="○"/>
              <a:defRPr>
                <a:latin typeface="Roboto"/>
                <a:ea typeface="Roboto"/>
                <a:cs typeface="Roboto"/>
                <a:sym typeface="Roboto"/>
              </a:defRPr>
            </a:lvl5pPr>
            <a:lvl6pPr marL="2743200" lvl="5" indent="-317500" rtl="0">
              <a:lnSpc>
                <a:spcPct val="100000"/>
              </a:lnSpc>
              <a:spcBef>
                <a:spcPts val="1600"/>
              </a:spcBef>
              <a:spcAft>
                <a:spcPts val="0"/>
              </a:spcAft>
              <a:buSzPts val="1400"/>
              <a:buFont typeface="Roboto"/>
              <a:buChar char="■"/>
              <a:defRPr>
                <a:latin typeface="Roboto"/>
                <a:ea typeface="Roboto"/>
                <a:cs typeface="Roboto"/>
                <a:sym typeface="Roboto"/>
              </a:defRPr>
            </a:lvl6pPr>
            <a:lvl7pPr marL="3200400" lvl="6" indent="-317500" rtl="0">
              <a:lnSpc>
                <a:spcPct val="100000"/>
              </a:lnSpc>
              <a:spcBef>
                <a:spcPts val="1600"/>
              </a:spcBef>
              <a:spcAft>
                <a:spcPts val="0"/>
              </a:spcAft>
              <a:buSzPts val="1400"/>
              <a:buFont typeface="Roboto"/>
              <a:buChar char="●"/>
              <a:defRPr>
                <a:latin typeface="Roboto"/>
                <a:ea typeface="Roboto"/>
                <a:cs typeface="Roboto"/>
                <a:sym typeface="Roboto"/>
              </a:defRPr>
            </a:lvl7pPr>
            <a:lvl8pPr marL="3657600" lvl="7" indent="-317500" rtl="0">
              <a:lnSpc>
                <a:spcPct val="100000"/>
              </a:lnSpc>
              <a:spcBef>
                <a:spcPts val="1600"/>
              </a:spcBef>
              <a:spcAft>
                <a:spcPts val="0"/>
              </a:spcAft>
              <a:buSzPts val="1400"/>
              <a:buFont typeface="Roboto"/>
              <a:buChar char="○"/>
              <a:defRPr>
                <a:latin typeface="Roboto"/>
                <a:ea typeface="Roboto"/>
                <a:cs typeface="Roboto"/>
                <a:sym typeface="Roboto"/>
              </a:defRPr>
            </a:lvl8pPr>
            <a:lvl9pPr marL="4114800" lvl="8" indent="-317500" rtl="0">
              <a:lnSpc>
                <a:spcPct val="100000"/>
              </a:lnSpc>
              <a:spcBef>
                <a:spcPts val="1600"/>
              </a:spcBef>
              <a:spcAft>
                <a:spcPts val="1600"/>
              </a:spcAft>
              <a:buSzPts val="1400"/>
              <a:buFont typeface="Roboto"/>
              <a:buChar char="■"/>
              <a:defRPr>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7"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tif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2" name="Rectangle 1">
            <a:extLst>
              <a:ext uri="{FF2B5EF4-FFF2-40B4-BE49-F238E27FC236}">
                <a16:creationId xmlns:a16="http://schemas.microsoft.com/office/drawing/2014/main" id="{A6E02FC2-6EB2-4845-ACF6-ED710AE83E9A}"/>
              </a:ext>
            </a:extLst>
          </p:cNvPr>
          <p:cNvSpPr/>
          <p:nvPr/>
        </p:nvSpPr>
        <p:spPr>
          <a:xfrm>
            <a:off x="1428045" y="553155"/>
            <a:ext cx="2754489" cy="1614311"/>
          </a:xfrm>
          <a:prstGeom prst="rect">
            <a:avLst/>
          </a:prstGeom>
          <a:solidFill>
            <a:srgbClr val="0070C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1989</a:t>
            </a:r>
          </a:p>
        </p:txBody>
      </p:sp>
      <p:sp>
        <p:nvSpPr>
          <p:cNvPr id="5" name="Rectangle 4">
            <a:extLst>
              <a:ext uri="{FF2B5EF4-FFF2-40B4-BE49-F238E27FC236}">
                <a16:creationId xmlns:a16="http://schemas.microsoft.com/office/drawing/2014/main" id="{3A99B487-3224-5F47-8BDB-BBBF9DBEEEDF}"/>
              </a:ext>
            </a:extLst>
          </p:cNvPr>
          <p:cNvSpPr/>
          <p:nvPr/>
        </p:nvSpPr>
        <p:spPr>
          <a:xfrm>
            <a:off x="4961466" y="553155"/>
            <a:ext cx="2754489" cy="1614311"/>
          </a:xfrm>
          <a:prstGeom prst="rect">
            <a:avLst/>
          </a:prstGeom>
          <a:solidFill>
            <a:srgbClr val="00EFC8">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2003</a:t>
            </a:r>
          </a:p>
        </p:txBody>
      </p:sp>
      <p:sp>
        <p:nvSpPr>
          <p:cNvPr id="6" name="Rectangle 5">
            <a:extLst>
              <a:ext uri="{FF2B5EF4-FFF2-40B4-BE49-F238E27FC236}">
                <a16:creationId xmlns:a16="http://schemas.microsoft.com/office/drawing/2014/main" id="{A728C122-B832-9E41-BB66-9A969A5AC349}"/>
              </a:ext>
            </a:extLst>
          </p:cNvPr>
          <p:cNvSpPr/>
          <p:nvPr/>
        </p:nvSpPr>
        <p:spPr>
          <a:xfrm>
            <a:off x="1428045" y="2760132"/>
            <a:ext cx="2754489" cy="1614311"/>
          </a:xfrm>
          <a:prstGeom prst="rect">
            <a:avLst/>
          </a:prstGeom>
          <a:solidFill>
            <a:srgbClr val="00B05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2017</a:t>
            </a:r>
          </a:p>
        </p:txBody>
      </p:sp>
      <p:sp>
        <p:nvSpPr>
          <p:cNvPr id="7" name="Rectangle 6">
            <a:extLst>
              <a:ext uri="{FF2B5EF4-FFF2-40B4-BE49-F238E27FC236}">
                <a16:creationId xmlns:a16="http://schemas.microsoft.com/office/drawing/2014/main" id="{EF3F7ACD-0088-FA4B-A2DB-6C671266A821}"/>
              </a:ext>
            </a:extLst>
          </p:cNvPr>
          <p:cNvSpPr/>
          <p:nvPr/>
        </p:nvSpPr>
        <p:spPr>
          <a:xfrm>
            <a:off x="4961465" y="2760132"/>
            <a:ext cx="2754489" cy="1614311"/>
          </a:xfrm>
          <a:prstGeom prst="rect">
            <a:avLst/>
          </a:prstGeom>
          <a:solidFill>
            <a:srgbClr val="FFFF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2022</a:t>
            </a:r>
          </a:p>
        </p:txBody>
      </p:sp>
    </p:spTree>
    <p:extLst>
      <p:ext uri="{BB962C8B-B14F-4D97-AF65-F5344CB8AC3E}">
        <p14:creationId xmlns:p14="http://schemas.microsoft.com/office/powerpoint/2010/main" val="1169266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D46624-B8E2-8B48-A5DF-DE0965C84661}"/>
              </a:ext>
            </a:extLst>
          </p:cNvPr>
          <p:cNvSpPr/>
          <p:nvPr/>
        </p:nvSpPr>
        <p:spPr>
          <a:xfrm>
            <a:off x="0" y="1"/>
            <a:ext cx="1438275" cy="819150"/>
          </a:xfrm>
          <a:prstGeom prst="rect">
            <a:avLst/>
          </a:prstGeom>
          <a:solidFill>
            <a:srgbClr val="FF0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1859</a:t>
            </a:r>
          </a:p>
        </p:txBody>
      </p:sp>
      <p:pic>
        <p:nvPicPr>
          <p:cNvPr id="4" name="Picture 3">
            <a:extLst>
              <a:ext uri="{FF2B5EF4-FFF2-40B4-BE49-F238E27FC236}">
                <a16:creationId xmlns:a16="http://schemas.microsoft.com/office/drawing/2014/main" id="{09A9A7F9-A68A-A742-8605-10F5727FFDBE}"/>
              </a:ext>
            </a:extLst>
          </p:cNvPr>
          <p:cNvPicPr>
            <a:picLocks noChangeAspect="1"/>
          </p:cNvPicPr>
          <p:nvPr/>
        </p:nvPicPr>
        <p:blipFill>
          <a:blip r:embed="rId3"/>
          <a:stretch>
            <a:fillRect/>
          </a:stretch>
        </p:blipFill>
        <p:spPr>
          <a:xfrm>
            <a:off x="4691529" y="129959"/>
            <a:ext cx="4036018" cy="2441791"/>
          </a:xfrm>
          <a:prstGeom prst="rect">
            <a:avLst/>
          </a:prstGeom>
        </p:spPr>
      </p:pic>
      <p:pic>
        <p:nvPicPr>
          <p:cNvPr id="5" name="Picture 4">
            <a:extLst>
              <a:ext uri="{FF2B5EF4-FFF2-40B4-BE49-F238E27FC236}">
                <a16:creationId xmlns:a16="http://schemas.microsoft.com/office/drawing/2014/main" id="{17CC02CF-D91A-B246-9CDC-86DA823A52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0702"/>
          <a:stretch/>
        </p:blipFill>
        <p:spPr bwMode="auto">
          <a:xfrm>
            <a:off x="275967" y="2644688"/>
            <a:ext cx="8592065" cy="23688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a:extLst>
              <a:ext uri="{FF2B5EF4-FFF2-40B4-BE49-F238E27FC236}">
                <a16:creationId xmlns:a16="http://schemas.microsoft.com/office/drawing/2014/main" id="{10EE6CA9-4496-C8DC-7F5F-2F876E2E4ED8}"/>
              </a:ext>
            </a:extLst>
          </p:cNvPr>
          <p:cNvPicPr>
            <a:picLocks noChangeAspect="1"/>
          </p:cNvPicPr>
          <p:nvPr/>
        </p:nvPicPr>
        <p:blipFill>
          <a:blip r:embed="rId5"/>
          <a:stretch>
            <a:fillRect/>
          </a:stretch>
        </p:blipFill>
        <p:spPr>
          <a:xfrm>
            <a:off x="1970809" y="271318"/>
            <a:ext cx="1928302" cy="1954645"/>
          </a:xfrm>
          <a:prstGeom prst="rect">
            <a:avLst/>
          </a:prstGeom>
        </p:spPr>
      </p:pic>
    </p:spTree>
    <p:extLst>
      <p:ext uri="{BB962C8B-B14F-4D97-AF65-F5344CB8AC3E}">
        <p14:creationId xmlns:p14="http://schemas.microsoft.com/office/powerpoint/2010/main" val="649924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pic>
        <p:nvPicPr>
          <p:cNvPr id="2050" name="Picture 2" descr="Line graph showing historical sunspot number count, Maunder and Dalton minima, and the Modern Maximum">
            <a:extLst>
              <a:ext uri="{FF2B5EF4-FFF2-40B4-BE49-F238E27FC236}">
                <a16:creationId xmlns:a16="http://schemas.microsoft.com/office/drawing/2014/main" id="{B0241978-F540-0547-97D3-1569C7DF49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9288"/>
            <a:ext cx="9144000" cy="3843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572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552"/>
        <p:cNvGrpSpPr/>
        <p:nvPr/>
      </p:nvGrpSpPr>
      <p:grpSpPr>
        <a:xfrm>
          <a:off x="0" y="0"/>
          <a:ext cx="0" cy="0"/>
          <a:chOff x="0" y="0"/>
          <a:chExt cx="0" cy="0"/>
        </a:xfrm>
      </p:grpSpPr>
      <p:sp>
        <p:nvSpPr>
          <p:cNvPr id="2" name="Rectangle 1">
            <a:extLst>
              <a:ext uri="{FF2B5EF4-FFF2-40B4-BE49-F238E27FC236}">
                <a16:creationId xmlns:a16="http://schemas.microsoft.com/office/drawing/2014/main" id="{A6E02FC2-6EB2-4845-ACF6-ED710AE83E9A}"/>
              </a:ext>
            </a:extLst>
          </p:cNvPr>
          <p:cNvSpPr/>
          <p:nvPr/>
        </p:nvSpPr>
        <p:spPr>
          <a:xfrm>
            <a:off x="0" y="1"/>
            <a:ext cx="1438275" cy="819150"/>
          </a:xfrm>
          <a:prstGeom prst="rect">
            <a:avLst/>
          </a:prstGeom>
          <a:solidFill>
            <a:srgbClr val="0070C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1989</a:t>
            </a:r>
          </a:p>
        </p:txBody>
      </p:sp>
      <p:pic>
        <p:nvPicPr>
          <p:cNvPr id="8" name="Picture 7">
            <a:extLst>
              <a:ext uri="{FF2B5EF4-FFF2-40B4-BE49-F238E27FC236}">
                <a16:creationId xmlns:a16="http://schemas.microsoft.com/office/drawing/2014/main" id="{298CEE50-AC6D-2F4E-89FF-B7BEAF435564}"/>
              </a:ext>
            </a:extLst>
          </p:cNvPr>
          <p:cNvPicPr>
            <a:picLocks noChangeAspect="1"/>
          </p:cNvPicPr>
          <p:nvPr/>
        </p:nvPicPr>
        <p:blipFill>
          <a:blip r:embed="rId3"/>
          <a:stretch>
            <a:fillRect/>
          </a:stretch>
        </p:blipFill>
        <p:spPr>
          <a:xfrm>
            <a:off x="4572000" y="1108082"/>
            <a:ext cx="4572000" cy="3246867"/>
          </a:xfrm>
          <a:prstGeom prst="rect">
            <a:avLst/>
          </a:prstGeom>
        </p:spPr>
      </p:pic>
      <p:pic>
        <p:nvPicPr>
          <p:cNvPr id="9" name="Picture 8">
            <a:extLst>
              <a:ext uri="{FF2B5EF4-FFF2-40B4-BE49-F238E27FC236}">
                <a16:creationId xmlns:a16="http://schemas.microsoft.com/office/drawing/2014/main" id="{366B833A-05F8-E44C-B282-597F3C605549}"/>
              </a:ext>
            </a:extLst>
          </p:cNvPr>
          <p:cNvPicPr>
            <a:picLocks noChangeAspect="1"/>
          </p:cNvPicPr>
          <p:nvPr/>
        </p:nvPicPr>
        <p:blipFill>
          <a:blip r:embed="rId4"/>
          <a:stretch>
            <a:fillRect/>
          </a:stretch>
        </p:blipFill>
        <p:spPr>
          <a:xfrm>
            <a:off x="0" y="1140570"/>
            <a:ext cx="4572000" cy="3178305"/>
          </a:xfrm>
          <a:prstGeom prst="rect">
            <a:avLst/>
          </a:prstGeom>
        </p:spPr>
      </p:pic>
    </p:spTree>
    <p:extLst>
      <p:ext uri="{BB962C8B-B14F-4D97-AF65-F5344CB8AC3E}">
        <p14:creationId xmlns:p14="http://schemas.microsoft.com/office/powerpoint/2010/main" val="1506386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552"/>
        <p:cNvGrpSpPr/>
        <p:nvPr/>
      </p:nvGrpSpPr>
      <p:grpSpPr>
        <a:xfrm>
          <a:off x="0" y="0"/>
          <a:ext cx="0" cy="0"/>
          <a:chOff x="0" y="0"/>
          <a:chExt cx="0" cy="0"/>
        </a:xfrm>
      </p:grpSpPr>
      <p:pic>
        <p:nvPicPr>
          <p:cNvPr id="3074" name="Picture 2" descr="X17 Solar Flare and Solar Storm of October 28, 2003 - The Sun Today with  Dr. C. Alex Young">
            <a:extLst>
              <a:ext uri="{FF2B5EF4-FFF2-40B4-BE49-F238E27FC236}">
                <a16:creationId xmlns:a16="http://schemas.microsoft.com/office/drawing/2014/main" id="{8D51C0D5-4124-8B4C-8F48-02116BA637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3713" y="0"/>
            <a:ext cx="54991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B0BAFE5-E6D8-614B-8CDA-8AD2F127304B}"/>
              </a:ext>
            </a:extLst>
          </p:cNvPr>
          <p:cNvSpPr/>
          <p:nvPr/>
        </p:nvSpPr>
        <p:spPr>
          <a:xfrm>
            <a:off x="0" y="1"/>
            <a:ext cx="1438275" cy="819150"/>
          </a:xfrm>
          <a:prstGeom prst="rect">
            <a:avLst/>
          </a:prstGeom>
          <a:solidFill>
            <a:srgbClr val="00EFC8">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2003</a:t>
            </a:r>
          </a:p>
        </p:txBody>
      </p:sp>
    </p:spTree>
    <p:extLst>
      <p:ext uri="{BB962C8B-B14F-4D97-AF65-F5344CB8AC3E}">
        <p14:creationId xmlns:p14="http://schemas.microsoft.com/office/powerpoint/2010/main" val="3393896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552"/>
        <p:cNvGrpSpPr/>
        <p:nvPr/>
      </p:nvGrpSpPr>
      <p:grpSpPr>
        <a:xfrm>
          <a:off x="0" y="0"/>
          <a:ext cx="0" cy="0"/>
          <a:chOff x="0" y="0"/>
          <a:chExt cx="0" cy="0"/>
        </a:xfrm>
      </p:grpSpPr>
      <p:sp>
        <p:nvSpPr>
          <p:cNvPr id="2" name="Rectangle 1">
            <a:extLst>
              <a:ext uri="{FF2B5EF4-FFF2-40B4-BE49-F238E27FC236}">
                <a16:creationId xmlns:a16="http://schemas.microsoft.com/office/drawing/2014/main" id="{A6E02FC2-6EB2-4845-ACF6-ED710AE83E9A}"/>
              </a:ext>
            </a:extLst>
          </p:cNvPr>
          <p:cNvSpPr/>
          <p:nvPr/>
        </p:nvSpPr>
        <p:spPr>
          <a:xfrm>
            <a:off x="0" y="1"/>
            <a:ext cx="1438275" cy="819150"/>
          </a:xfrm>
          <a:prstGeom prst="rect">
            <a:avLst/>
          </a:prstGeom>
          <a:solidFill>
            <a:srgbClr val="00B05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2017</a:t>
            </a:r>
          </a:p>
        </p:txBody>
      </p:sp>
      <p:pic>
        <p:nvPicPr>
          <p:cNvPr id="3" name="Picture 2">
            <a:extLst>
              <a:ext uri="{FF2B5EF4-FFF2-40B4-BE49-F238E27FC236}">
                <a16:creationId xmlns:a16="http://schemas.microsoft.com/office/drawing/2014/main" id="{F6EC7932-74A9-C74A-8EDB-63772E8DA581}"/>
              </a:ext>
            </a:extLst>
          </p:cNvPr>
          <p:cNvPicPr>
            <a:picLocks noChangeAspect="1"/>
          </p:cNvPicPr>
          <p:nvPr/>
        </p:nvPicPr>
        <p:blipFill rotWithShape="1">
          <a:blip r:embed="rId3"/>
          <a:srcRect l="5089" t="-400" r="6580"/>
          <a:stretch/>
        </p:blipFill>
        <p:spPr>
          <a:xfrm>
            <a:off x="0" y="1222617"/>
            <a:ext cx="7234989" cy="3920882"/>
          </a:xfrm>
          <a:prstGeom prst="rect">
            <a:avLst/>
          </a:prstGeom>
        </p:spPr>
      </p:pic>
      <p:pic>
        <p:nvPicPr>
          <p:cNvPr id="4" name="Picture 3">
            <a:extLst>
              <a:ext uri="{FF2B5EF4-FFF2-40B4-BE49-F238E27FC236}">
                <a16:creationId xmlns:a16="http://schemas.microsoft.com/office/drawing/2014/main" id="{D797E087-DB24-9A48-88E9-B4CBF83DFBA7}"/>
              </a:ext>
            </a:extLst>
          </p:cNvPr>
          <p:cNvPicPr>
            <a:picLocks noChangeAspect="1"/>
          </p:cNvPicPr>
          <p:nvPr/>
        </p:nvPicPr>
        <p:blipFill rotWithShape="1">
          <a:blip r:embed="rId4">
            <a:extLst>
              <a:ext uri="{28A0092B-C50C-407E-A947-70E740481C1C}">
                <a14:useLocalDpi xmlns:a14="http://schemas.microsoft.com/office/drawing/2010/main" val="0"/>
              </a:ext>
            </a:extLst>
          </a:blip>
          <a:srcRect l="436" t="57636" r="49436" b="793"/>
          <a:stretch/>
        </p:blipFill>
        <p:spPr>
          <a:xfrm>
            <a:off x="4953534" y="0"/>
            <a:ext cx="4190466" cy="2342147"/>
          </a:xfrm>
          <a:prstGeom prst="rect">
            <a:avLst/>
          </a:prstGeom>
        </p:spPr>
      </p:pic>
    </p:spTree>
    <p:extLst>
      <p:ext uri="{BB962C8B-B14F-4D97-AF65-F5344CB8AC3E}">
        <p14:creationId xmlns:p14="http://schemas.microsoft.com/office/powerpoint/2010/main" val="33225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4021600-6FF9-E049-A60C-8745C176E62B}"/>
              </a:ext>
            </a:extLst>
          </p:cNvPr>
          <p:cNvPicPr>
            <a:picLocks noChangeAspect="1"/>
          </p:cNvPicPr>
          <p:nvPr/>
        </p:nvPicPr>
        <p:blipFill>
          <a:blip r:embed="rId3"/>
          <a:stretch>
            <a:fillRect/>
          </a:stretch>
        </p:blipFill>
        <p:spPr>
          <a:xfrm>
            <a:off x="1941095" y="1091867"/>
            <a:ext cx="7202905" cy="4051634"/>
          </a:xfrm>
          <a:prstGeom prst="rect">
            <a:avLst/>
          </a:prstGeom>
        </p:spPr>
      </p:pic>
      <p:sp>
        <p:nvSpPr>
          <p:cNvPr id="7" name="Rectangle 6">
            <a:extLst>
              <a:ext uri="{FF2B5EF4-FFF2-40B4-BE49-F238E27FC236}">
                <a16:creationId xmlns:a16="http://schemas.microsoft.com/office/drawing/2014/main" id="{F1D46624-B8E2-8B48-A5DF-DE0965C84661}"/>
              </a:ext>
            </a:extLst>
          </p:cNvPr>
          <p:cNvSpPr/>
          <p:nvPr/>
        </p:nvSpPr>
        <p:spPr>
          <a:xfrm>
            <a:off x="0" y="1"/>
            <a:ext cx="1438275" cy="819150"/>
          </a:xfrm>
          <a:prstGeom prst="rect">
            <a:avLst/>
          </a:prstGeom>
          <a:solidFill>
            <a:srgbClr val="FFFF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rPr>
              <a:t>2022</a:t>
            </a:r>
          </a:p>
        </p:txBody>
      </p:sp>
    </p:spTree>
    <p:extLst>
      <p:ext uri="{BB962C8B-B14F-4D97-AF65-F5344CB8AC3E}">
        <p14:creationId xmlns:p14="http://schemas.microsoft.com/office/powerpoint/2010/main" val="1440809756"/>
      </p:ext>
    </p:extLst>
  </p:cSld>
  <p:clrMapOvr>
    <a:masterClrMapping/>
  </p:clrMapOvr>
</p:sld>
</file>

<file path=ppt/theme/theme1.xml><?xml version="1.0" encoding="utf-8"?>
<a:theme xmlns:a="http://schemas.openxmlformats.org/drawingml/2006/main" name="Sun Infographics by Slidesgo">
  <a:themeElements>
    <a:clrScheme name="Simple Light">
      <a:dk1>
        <a:srgbClr val="000000"/>
      </a:dk1>
      <a:lt1>
        <a:srgbClr val="FFFFFF"/>
      </a:lt1>
      <a:dk2>
        <a:srgbClr val="FFCD48"/>
      </a:dk2>
      <a:lt2>
        <a:srgbClr val="FF9A31"/>
      </a:lt2>
      <a:accent1>
        <a:srgbClr val="E74C40"/>
      </a:accent1>
      <a:accent2>
        <a:srgbClr val="C7D174"/>
      </a:accent2>
      <a:accent3>
        <a:srgbClr val="62A5E2"/>
      </a:accent3>
      <a:accent4>
        <a:srgbClr val="D8698E"/>
      </a:accent4>
      <a:accent5>
        <a:srgbClr val="962D46"/>
      </a:accent5>
      <a:accent6>
        <a:srgbClr val="CECCC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822</TotalTime>
  <Words>887</Words>
  <Application>Microsoft Macintosh PowerPoint</Application>
  <PresentationFormat>On-screen Show (16:9)</PresentationFormat>
  <Paragraphs>34</Paragraphs>
  <Slides>7</Slides>
  <Notes>7</Notes>
  <HiddenSlides>4</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Fira Sans Extra Condensed SemiBold</vt:lpstr>
      <vt:lpstr>verdana</vt:lpstr>
      <vt:lpstr>Open Sans</vt:lpstr>
      <vt:lpstr>Roboto</vt:lpstr>
      <vt:lpstr>Sun Infographics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Sophie Murray</cp:lastModifiedBy>
  <cp:revision>326</cp:revision>
  <dcterms:modified xsi:type="dcterms:W3CDTF">2023-12-22T12:05:17Z</dcterms:modified>
</cp:coreProperties>
</file>